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8cc22d4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b8cc22d4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8cc22d49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b8cc22d49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f3976d60d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f3976d60d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6a58f4470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6a58f4470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8cc22d49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b8cc22d49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8cc22d49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8cc22d49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8cc22d49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8cc22d49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8cc22d49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b8cc22d49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8cc22d49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8cc22d49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8cc22d49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8cc22d49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8cc22d49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b8cc22d49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0" y="648625"/>
            <a:ext cx="8733600" cy="4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403" y="131053"/>
            <a:ext cx="598700" cy="4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0" y="648625"/>
            <a:ext cx="87336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8.jp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388233" y="2060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80"/>
              <a:t>SPHERE: Mitigating the Loss of Spectral Plasticity in Mixture-of-Experts for</a:t>
            </a:r>
            <a:endParaRPr b="1" sz="26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/>
              <a:t>Deep Reinforcement Learning</a:t>
            </a:r>
            <a:endParaRPr b="1" sz="2680"/>
          </a:p>
        </p:txBody>
      </p:sp>
      <p:sp>
        <p:nvSpPr>
          <p:cNvPr id="64" name="Google Shape;64;p13"/>
          <p:cNvSpPr txBox="1"/>
          <p:nvPr/>
        </p:nvSpPr>
        <p:spPr>
          <a:xfrm>
            <a:off x="311700" y="2258625"/>
            <a:ext cx="8520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80">
                <a:solidFill>
                  <a:srgbClr val="595959"/>
                </a:solidFill>
              </a:rPr>
              <a:t>Lirui Luo, Guoxi Zhang, Hongming Xu, Yaodong Yang, Cong Fang, Qing Li</a:t>
            </a:r>
            <a:endParaRPr sz="168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80">
                <a:solidFill>
                  <a:srgbClr val="595959"/>
                </a:solidFill>
              </a:rPr>
              <a:t>Beijing Institute for General Artificial Intelligence (BIGAI)</a:t>
            </a:r>
            <a:endParaRPr sz="168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80">
                <a:solidFill>
                  <a:srgbClr val="595959"/>
                </a:solidFill>
              </a:rPr>
              <a:t>Peking University</a:t>
            </a:r>
            <a:endParaRPr sz="1680">
              <a:solidFill>
                <a:srgbClr val="595959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75" y="86313"/>
            <a:ext cx="785649" cy="7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3442500" y="3175700"/>
            <a:ext cx="225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</a:rPr>
              <a:t>xxxgithun.io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34199" l="0" r="5024" t="7688"/>
          <a:stretch/>
        </p:blipFill>
        <p:spPr>
          <a:xfrm>
            <a:off x="2038700" y="3683438"/>
            <a:ext cx="1243500" cy="124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41378" l="29457" r="31454" t="12204"/>
          <a:stretch/>
        </p:blipFill>
        <p:spPr>
          <a:xfrm>
            <a:off x="3416425" y="3683450"/>
            <a:ext cx="1243500" cy="124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6">
            <a:alphaModFix/>
          </a:blip>
          <a:srcRect b="19629" l="6476" r="31435" t="39401"/>
          <a:stretch/>
        </p:blipFill>
        <p:spPr>
          <a:xfrm>
            <a:off x="694425" y="3685931"/>
            <a:ext cx="1243500" cy="124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7250" y="3685924"/>
            <a:ext cx="1243500" cy="124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8">
            <a:alphaModFix/>
          </a:blip>
          <a:srcRect b="9847" l="-1324" r="-1314" t="9839"/>
          <a:stretch/>
        </p:blipFill>
        <p:spPr>
          <a:xfrm>
            <a:off x="6071518" y="3683447"/>
            <a:ext cx="1243500" cy="124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11174" y="-639750"/>
            <a:ext cx="3965924" cy="223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10">
            <a:alphaModFix/>
          </a:blip>
          <a:srcRect b="40469" l="24423" r="24428" t="13343"/>
          <a:stretch/>
        </p:blipFill>
        <p:spPr>
          <a:xfrm>
            <a:off x="7415800" y="3717125"/>
            <a:ext cx="1245600" cy="1181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Spectral Plasticity Helps Learning</a:t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88" y="846302"/>
            <a:ext cx="3572149" cy="18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54750"/>
            <a:ext cx="4527648" cy="15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9600" y="2954750"/>
            <a:ext cx="4694376" cy="15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4365025" y="1408975"/>
            <a:ext cx="469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Improves average suc-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cess under continual RL by 133% and 50%.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No Computational Overhead</a:t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2224800" y="2968425"/>
            <a:ext cx="469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There was almost no expense regardless of the number of experts.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88" y="1295400"/>
            <a:ext cx="812482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280750" y="658650"/>
            <a:ext cx="8733600" cy="32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b="1" lang="en"/>
              <a:t>formalize</a:t>
            </a:r>
            <a:r>
              <a:rPr lang="en"/>
              <a:t> loss of plasticity as</a:t>
            </a:r>
            <a:r>
              <a:rPr b="1" lang="en"/>
              <a:t> loss of </a:t>
            </a:r>
            <a:r>
              <a:rPr b="1" lang="en"/>
              <a:t>spectral </a:t>
            </a:r>
            <a:r>
              <a:rPr b="1" lang="en"/>
              <a:t>plasticity</a:t>
            </a:r>
            <a:r>
              <a:rPr lang="en"/>
              <a:t> using NTK theory.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present </a:t>
            </a:r>
            <a:r>
              <a:rPr b="1" lang="en"/>
              <a:t>SPHERE</a:t>
            </a:r>
            <a:r>
              <a:rPr lang="en"/>
              <a:t>, i</a:t>
            </a:r>
            <a:r>
              <a:rPr lang="en"/>
              <a:t>mproving spectral plasticity by making the weighted expert feature spectrum uniform.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Significantly improved</a:t>
            </a:r>
            <a:r>
              <a:rPr lang="en"/>
              <a:t> </a:t>
            </a:r>
            <a:r>
              <a:rPr lang="en"/>
              <a:t>continual</a:t>
            </a:r>
            <a:r>
              <a:rPr lang="en"/>
              <a:t> reinforcement learning performance with negligible computation overhead.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Code &amp; demo: 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xxx</a:t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0" y="3745675"/>
            <a:ext cx="59406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SPHERE: Mitigating the Loss of Spectral Plasticity in Mixture-of-Experts for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Deep Reinforcement Learning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275" y="3990490"/>
            <a:ext cx="1069959" cy="82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584" y="3895911"/>
            <a:ext cx="1016565" cy="101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lang="en"/>
              <a:t>Plasticity Loss</a:t>
            </a:r>
            <a:endParaRPr/>
          </a:p>
        </p:txBody>
      </p:sp>
      <p:pic>
        <p:nvPicPr>
          <p:cNvPr id="79" name="Google Shape;79;p14" title="teaser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138" y="572700"/>
            <a:ext cx="6712100" cy="44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3683863" y="431525"/>
            <a:ext cx="4323000" cy="4569000"/>
          </a:xfrm>
          <a:prstGeom prst="rect">
            <a:avLst/>
          </a:prstGeom>
          <a:solidFill>
            <a:srgbClr val="FFFFFF">
              <a:alpha val="946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3798900" y="3458975"/>
            <a:ext cx="53451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Both MLP and MOE lose the ability to learn from new experiences.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8325" y="1366113"/>
            <a:ext cx="428625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</a:t>
            </a:r>
            <a:r>
              <a:rPr lang="en"/>
              <a:t>Loss of</a:t>
            </a:r>
            <a:r>
              <a:rPr lang="en"/>
              <a:t> Spectral Plasticity?</a:t>
            </a:r>
            <a:endParaRPr/>
          </a:p>
        </p:txBody>
      </p:sp>
      <p:pic>
        <p:nvPicPr>
          <p:cNvPr id="88" name="Google Shape;88;p15" title="teaser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638" y="572700"/>
            <a:ext cx="6712100" cy="44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501863" y="502100"/>
            <a:ext cx="3365100" cy="4569000"/>
          </a:xfrm>
          <a:prstGeom prst="rect">
            <a:avLst/>
          </a:prstGeom>
          <a:solidFill>
            <a:srgbClr val="FFFFFF">
              <a:alpha val="946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0" y="1923150"/>
            <a:ext cx="38670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Low effective rank of the empirical Neural Tangent Kernel (eNTK) restricts updates to a few directions.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4695800" y="1060775"/>
            <a:ext cx="1545900" cy="352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4025500" y="2776600"/>
            <a:ext cx="218700" cy="40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en"/>
              <a:t>How SPHERE </a:t>
            </a:r>
            <a:r>
              <a:rPr lang="en"/>
              <a:t>Mitigating</a:t>
            </a:r>
            <a:r>
              <a:rPr lang="en"/>
              <a:t> the Loss of Spectral Plasticity?</a:t>
            </a:r>
            <a:endParaRPr/>
          </a:p>
        </p:txBody>
      </p:sp>
      <p:pic>
        <p:nvPicPr>
          <p:cNvPr id="98" name="Google Shape;98;p16" title="teaser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638" y="572700"/>
            <a:ext cx="6712100" cy="44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>
            <a:off x="501863" y="502100"/>
            <a:ext cx="3365100" cy="4569000"/>
          </a:xfrm>
          <a:prstGeom prst="rect">
            <a:avLst/>
          </a:prstGeom>
          <a:solidFill>
            <a:srgbClr val="FFFFFF">
              <a:alpha val="946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501875" y="1765000"/>
            <a:ext cx="30039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SPHERE learns from gradients in all directions.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6186875" y="1101825"/>
            <a:ext cx="1668900" cy="3762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4025500" y="2776600"/>
            <a:ext cx="218700" cy="40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SPHERE Mitigating the Loss of Spectral Plasticity?</a:t>
            </a:r>
            <a:endParaRPr/>
          </a:p>
        </p:txBody>
      </p:sp>
      <p:pic>
        <p:nvPicPr>
          <p:cNvPr id="108" name="Google Shape;108;p17" title="teaser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638" y="572700"/>
            <a:ext cx="6712100" cy="44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/>
          <p:nvPr/>
        </p:nvSpPr>
        <p:spPr>
          <a:xfrm>
            <a:off x="501863" y="502100"/>
            <a:ext cx="3365100" cy="4569000"/>
          </a:xfrm>
          <a:prstGeom prst="rect">
            <a:avLst/>
          </a:prstGeom>
          <a:solidFill>
            <a:srgbClr val="FFFFFF">
              <a:alpha val="946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501875" y="1765000"/>
            <a:ext cx="30039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SPHERE learns from gradients in all directions.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4025500" y="2776600"/>
            <a:ext cx="218700" cy="40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6378375" y="2369550"/>
            <a:ext cx="1176300" cy="116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 for Construct K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1159250"/>
            <a:ext cx="39708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 = JJ</a:t>
            </a:r>
            <a:r>
              <a:rPr baseline="30000" lang="en" sz="1800">
                <a:solidFill>
                  <a:schemeClr val="dk2"/>
                </a:solidFill>
              </a:rPr>
              <a:t>⊤</a:t>
            </a:r>
            <a:r>
              <a:rPr lang="en" sz="1800">
                <a:solidFill>
                  <a:schemeClr val="dk2"/>
                </a:solidFill>
              </a:rPr>
              <a:t> ∈ R</a:t>
            </a:r>
            <a:r>
              <a:rPr baseline="30000" lang="en" sz="1800">
                <a:solidFill>
                  <a:schemeClr val="dk2"/>
                </a:solidFill>
              </a:rPr>
              <a:t>N ×N</a:t>
            </a:r>
            <a:endParaRPr baseline="30000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T(K)=O(N</a:t>
            </a:r>
            <a:r>
              <a:rPr baseline="30000" lang="en" sz="1800">
                <a:solidFill>
                  <a:schemeClr val="dk2"/>
                </a:solidFill>
              </a:rPr>
              <a:t>2</a:t>
            </a:r>
            <a:r>
              <a:rPr lang="en" sz="1800">
                <a:solidFill>
                  <a:schemeClr val="dk2"/>
                </a:solidFill>
              </a:rPr>
              <a:t>P)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S(J)=O(NP)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When the number of parameters is large, it is almost impossible to construct K.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572000" y="4379375"/>
            <a:ext cx="383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Get </a:t>
            </a:r>
            <a:r>
              <a:rPr lang="en" sz="1800">
                <a:solidFill>
                  <a:schemeClr val="dk2"/>
                </a:solidFill>
              </a:rPr>
              <a:t>J∈ R</a:t>
            </a:r>
            <a:r>
              <a:rPr baseline="30000" lang="en" sz="1800">
                <a:solidFill>
                  <a:schemeClr val="dk2"/>
                </a:solidFill>
              </a:rPr>
              <a:t>N ×P </a:t>
            </a:r>
            <a:r>
              <a:rPr lang="en" sz="1800">
                <a:solidFill>
                  <a:schemeClr val="dk2"/>
                </a:solidFill>
              </a:rPr>
              <a:t>from backpropagation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325" y="1317100"/>
            <a:ext cx="4868401" cy="27611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8"/>
          <p:cNvCxnSpPr/>
          <p:nvPr/>
        </p:nvCxnSpPr>
        <p:spPr>
          <a:xfrm>
            <a:off x="8649175" y="1317100"/>
            <a:ext cx="0" cy="3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 K into smaller matrices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0" y="1159250"/>
            <a:ext cx="32184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 = JJ</a:t>
            </a:r>
            <a:r>
              <a:rPr baseline="30000" lang="en" sz="1800">
                <a:solidFill>
                  <a:schemeClr val="dk2"/>
                </a:solidFill>
              </a:rPr>
              <a:t>⊤</a:t>
            </a:r>
            <a:r>
              <a:rPr lang="en" sz="1800">
                <a:solidFill>
                  <a:schemeClr val="dk2"/>
                </a:solidFill>
              </a:rPr>
              <a:t> ∈ R</a:t>
            </a:r>
            <a:r>
              <a:rPr baseline="30000" lang="en" sz="1800">
                <a:solidFill>
                  <a:schemeClr val="dk2"/>
                </a:solidFill>
              </a:rPr>
              <a:t>N ×N</a:t>
            </a:r>
            <a:endParaRPr baseline="30000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600">
                <a:solidFill>
                  <a:schemeClr val="dk2"/>
                </a:solidFill>
              </a:rPr>
              <a:t>↓</a:t>
            </a:r>
            <a:endParaRPr b="1" baseline="30000" sz="3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</a:t>
            </a:r>
            <a:r>
              <a:rPr baseline="30000" lang="en" sz="1800">
                <a:solidFill>
                  <a:schemeClr val="dk2"/>
                </a:solidFill>
              </a:rPr>
              <a:t>GN</a:t>
            </a:r>
            <a:r>
              <a:rPr lang="en" sz="1800">
                <a:solidFill>
                  <a:schemeClr val="dk2"/>
                </a:solidFill>
              </a:rPr>
              <a:t> = J</a:t>
            </a:r>
            <a:r>
              <a:rPr baseline="30000" lang="en" sz="1800">
                <a:solidFill>
                  <a:schemeClr val="dk2"/>
                </a:solidFill>
              </a:rPr>
              <a:t>⊤</a:t>
            </a:r>
            <a:r>
              <a:rPr lang="en" sz="1800">
                <a:solidFill>
                  <a:schemeClr val="dk2"/>
                </a:solidFill>
              </a:rPr>
              <a:t>J ∈ R</a:t>
            </a:r>
            <a:r>
              <a:rPr baseline="30000" lang="en" sz="1800">
                <a:solidFill>
                  <a:schemeClr val="dk2"/>
                </a:solidFill>
              </a:rPr>
              <a:t>P ×P</a:t>
            </a:r>
            <a:endParaRPr baseline="30000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600">
                <a:solidFill>
                  <a:schemeClr val="dk2"/>
                </a:solidFill>
              </a:rPr>
              <a:t>↓</a:t>
            </a:r>
            <a:endParaRPr b="1" baseline="30000" sz="3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A=φ</a:t>
            </a:r>
            <a:r>
              <a:rPr baseline="30000" lang="en" sz="1800">
                <a:solidFill>
                  <a:schemeClr val="dk2"/>
                </a:solidFill>
              </a:rPr>
              <a:t>⊤</a:t>
            </a:r>
            <a:r>
              <a:rPr lang="en" sz="1800">
                <a:solidFill>
                  <a:schemeClr val="dk2"/>
                </a:solidFill>
              </a:rPr>
              <a:t>φ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Can be constructed from a forward pass without addition backpropagation.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800">
              <a:solidFill>
                <a:schemeClr val="dk2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700" y="1548400"/>
            <a:ext cx="4868401" cy="2761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4449575" y="2988350"/>
            <a:ext cx="834600" cy="82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5559525" y="2988350"/>
            <a:ext cx="834600" cy="82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6669475" y="2988350"/>
            <a:ext cx="834600" cy="82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7658625" y="2920075"/>
            <a:ext cx="903000" cy="31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3948250" y="1159250"/>
            <a:ext cx="480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φ=[</a:t>
            </a:r>
            <a:r>
              <a:rPr lang="en" sz="1800">
                <a:solidFill>
                  <a:schemeClr val="dk2"/>
                </a:solidFill>
              </a:rPr>
              <a:t>feature</a:t>
            </a:r>
            <a:r>
              <a:rPr baseline="-25000" lang="en" sz="1800">
                <a:solidFill>
                  <a:schemeClr val="dk2"/>
                </a:solidFill>
              </a:rPr>
              <a:t>1</a:t>
            </a:r>
            <a:r>
              <a:rPr lang="en" sz="1800">
                <a:solidFill>
                  <a:schemeClr val="dk2"/>
                </a:solidFill>
              </a:rPr>
              <a:t>*gating</a:t>
            </a:r>
            <a:r>
              <a:rPr baseline="-25000" lang="en" sz="1800">
                <a:solidFill>
                  <a:schemeClr val="dk2"/>
                </a:solidFill>
              </a:rPr>
              <a:t>1</a:t>
            </a:r>
            <a:r>
              <a:rPr lang="en" sz="1800">
                <a:solidFill>
                  <a:schemeClr val="dk2"/>
                </a:solidFill>
              </a:rPr>
              <a:t>, …, </a:t>
            </a:r>
            <a:r>
              <a:rPr lang="en" sz="1800">
                <a:solidFill>
                  <a:schemeClr val="dk2"/>
                </a:solidFill>
              </a:rPr>
              <a:t>feature</a:t>
            </a:r>
            <a:r>
              <a:rPr baseline="-25000" lang="en" sz="1800">
                <a:solidFill>
                  <a:schemeClr val="dk2"/>
                </a:solidFill>
              </a:rPr>
              <a:t>n</a:t>
            </a:r>
            <a:r>
              <a:rPr lang="en" sz="1800">
                <a:solidFill>
                  <a:schemeClr val="dk2"/>
                </a:solidFill>
              </a:rPr>
              <a:t>*gating</a:t>
            </a:r>
            <a:r>
              <a:rPr baseline="-25000" lang="en" sz="1800">
                <a:solidFill>
                  <a:schemeClr val="dk2"/>
                </a:solidFill>
              </a:rPr>
              <a:t>n</a:t>
            </a:r>
            <a:r>
              <a:rPr lang="en" sz="1800">
                <a:solidFill>
                  <a:schemeClr val="dk2"/>
                </a:solidFill>
              </a:rPr>
              <a:t>]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3113025" y="2036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Expert F</a:t>
            </a:r>
            <a:r>
              <a:rPr lang="en" sz="1800">
                <a:solidFill>
                  <a:schemeClr val="dk2"/>
                </a:solidFill>
              </a:rPr>
              <a:t>eature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7193175" y="2036200"/>
            <a:ext cx="183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Gating Output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SPHERE Do?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869825" y="1574475"/>
            <a:ext cx="32184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</a:t>
            </a:r>
            <a:endParaRPr baseline="30000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7200">
                <a:solidFill>
                  <a:schemeClr val="dk2"/>
                </a:solidFill>
              </a:rPr>
              <a:t>↑</a:t>
            </a:r>
            <a:endParaRPr b="1" baseline="30000" sz="7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800">
              <a:solidFill>
                <a:schemeClr val="dk2"/>
              </a:solidFill>
            </a:endParaRPr>
          </a:p>
        </p:txBody>
      </p:sp>
      <p:pic>
        <p:nvPicPr>
          <p:cNvPr id="142" name="Google Shape;142;p20" title="teaser_01.png"/>
          <p:cNvPicPr preferRelativeResize="0"/>
          <p:nvPr/>
        </p:nvPicPr>
        <p:blipFill rotWithShape="1">
          <a:blip r:embed="rId3">
            <a:alphaModFix/>
          </a:blip>
          <a:srcRect b="32438" l="74747" r="5364" t="40993"/>
          <a:stretch/>
        </p:blipFill>
        <p:spPr>
          <a:xfrm>
            <a:off x="2753275" y="2517013"/>
            <a:ext cx="1334948" cy="11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 title="teaser_01.png"/>
          <p:cNvPicPr preferRelativeResize="0"/>
          <p:nvPr/>
        </p:nvPicPr>
        <p:blipFill rotWithShape="1">
          <a:blip r:embed="rId3">
            <a:alphaModFix/>
          </a:blip>
          <a:srcRect b="32438" l="74747" r="5364" t="40993"/>
          <a:stretch/>
        </p:blipFill>
        <p:spPr>
          <a:xfrm>
            <a:off x="2753275" y="1223388"/>
            <a:ext cx="1334948" cy="117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4486900" y="1973775"/>
            <a:ext cx="3000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spectrum of K is uniformized by the spectrum of uniform 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SPHERE Improves The Spectral Plasticity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00" y="572700"/>
            <a:ext cx="4266307" cy="22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25" y="2763100"/>
            <a:ext cx="8168501" cy="23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7575" y="506225"/>
            <a:ext cx="2551041" cy="22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